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27432000" cy="32918400"/>
  <p:notesSz cx="6858000" cy="9144000"/>
  <p:defaultTextStyle>
    <a:defPPr>
      <a:defRPr lang="en-US"/>
    </a:defPPr>
    <a:lvl1pPr marL="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1pPr>
    <a:lvl2pPr marL="16459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2pPr>
    <a:lvl3pPr marL="32918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3pPr>
    <a:lvl4pPr marL="49377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4pPr>
    <a:lvl5pPr marL="658368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5pPr>
    <a:lvl6pPr marL="822960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6pPr>
    <a:lvl7pPr marL="98755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7pPr>
    <a:lvl8pPr marL="115214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8pPr>
    <a:lvl9pPr marL="131673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3F9"/>
    <a:srgbClr val="F1E5FF"/>
    <a:srgbClr val="FA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62"/>
    <p:restoredTop sz="90884" autoAdjust="0"/>
  </p:normalViewPr>
  <p:slideViewPr>
    <p:cSldViewPr>
      <p:cViewPr>
        <p:scale>
          <a:sx n="55" d="100"/>
          <a:sy n="55" d="100"/>
        </p:scale>
        <p:origin x="584" y="144"/>
      </p:cViewPr>
      <p:guideLst>
        <p:guide orient="horz" pos="10368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2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745C4-9FF2-493B-BC0E-73A4C7C01AD2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0250" y="685800"/>
            <a:ext cx="2857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59C5-3F61-4A09-84EB-8ED3EED17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B59C5-3F61-4A09-84EB-8ED3EED17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8653760"/>
            <a:ext cx="1920240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97189" y="6324600"/>
            <a:ext cx="16663986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5225" y="6324600"/>
            <a:ext cx="49534764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1153122"/>
            <a:ext cx="23317200" cy="6537960"/>
          </a:xfrm>
          <a:prstGeom prst="rect">
            <a:avLst/>
          </a:prstGeo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3952225"/>
            <a:ext cx="23317200" cy="72008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5226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61801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368542"/>
            <a:ext cx="12120564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0439400"/>
            <a:ext cx="12120564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7368542"/>
            <a:ext cx="12125326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0439400"/>
            <a:ext cx="12125326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310640"/>
            <a:ext cx="9024939" cy="5577840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1" y="1310643"/>
            <a:ext cx="15335250" cy="2809494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6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6888483"/>
            <a:ext cx="9024939" cy="22517102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3042880"/>
            <a:ext cx="16459200" cy="2720342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2941320"/>
            <a:ext cx="16459200" cy="19751040"/>
          </a:xfrm>
        </p:spPr>
        <p:txBody>
          <a:bodyPr/>
          <a:lstStyle>
            <a:lvl1pPr marL="0" indent="0">
              <a:buNone/>
              <a:defRPr sz="11500"/>
            </a:lvl1pPr>
            <a:lvl2pPr marL="1645920" indent="0">
              <a:buNone/>
              <a:defRPr sz="10100"/>
            </a:lvl2pPr>
            <a:lvl3pPr marL="3291840" indent="0">
              <a:buNone/>
              <a:defRPr sz="860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5763222"/>
            <a:ext cx="16459200" cy="3863338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680963"/>
            <a:ext cx="24688800" cy="21724622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0510482"/>
            <a:ext cx="8686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UCLA_Engineering_logo cmyk FA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38" y="914400"/>
            <a:ext cx="6127262" cy="243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91840" rtl="0" eaLnBrk="1" latinLnBrk="0" hangingPunct="1">
        <a:spcBef>
          <a:spcPct val="0"/>
        </a:spcBef>
        <a:buNone/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440" indent="-1234440" algn="l" defTabSz="329184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1028700" algn="l" defTabSz="3291840" rtl="0" eaLnBrk="1" latinLnBrk="0" hangingPunct="1">
        <a:spcBef>
          <a:spcPct val="20000"/>
        </a:spcBef>
        <a:buFont typeface="Arial" pitchFamily="34" charset="0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spcBef>
          <a:spcPct val="20000"/>
        </a:spcBef>
        <a:buFont typeface="Arial" pitchFamily="34" charset="0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spcBef>
          <a:spcPct val="20000"/>
        </a:spcBef>
        <a:buFont typeface="Arial" pitchFamily="34" charset="0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90600" y="20497804"/>
            <a:ext cx="25603200" cy="10591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4812450"/>
            <a:ext cx="12725400" cy="7543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944600" y="4812450"/>
            <a:ext cx="12649200" cy="1546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1511644" y="3581400"/>
            <a:ext cx="24624958" cy="83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 anchor="ctr">
            <a:spAutoFit/>
          </a:bodyPr>
          <a:lstStyle/>
          <a:p>
            <a:endParaRPr lang="en-US" altLang="ko-KR" sz="5400" b="1" dirty="0">
              <a:solidFill>
                <a:schemeClr val="bg1"/>
              </a:solidFill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6200" y="3016984"/>
            <a:ext cx="2743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6000" b="1" dirty="0" smtClean="0">
                <a:solidFill>
                  <a:srgbClr val="0070C0"/>
                </a:solidFill>
                <a:ea typeface="ＭＳ Ｐゴシック" pitchFamily="34" charset="-128"/>
              </a:rPr>
              <a:t>Named Data Networking of Things: Example Application “FLOW”</a:t>
            </a:r>
          </a:p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Zhehao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Wang,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Eitan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Mendelowitz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, Zoe Sandoval, Jeff Burke</a:t>
            </a:r>
            <a:endParaRPr lang="en-US" sz="4000" dirty="0">
              <a:solidFill>
                <a:srgbClr val="0070C0"/>
              </a:solidFill>
              <a:ea typeface="ＭＳ Ｐゴシック" pitchFamily="34" charset="-128"/>
            </a:endParaRPr>
          </a:p>
        </p:txBody>
      </p:sp>
      <p:pic>
        <p:nvPicPr>
          <p:cNvPr id="25" name="Picture 24" descr="flow-namespace-tre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/>
          <a:stretch/>
        </p:blipFill>
        <p:spPr>
          <a:xfrm>
            <a:off x="17198385" y="15316200"/>
            <a:ext cx="9148192" cy="4572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 descr="add-device-sequence-bootstrap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8522"/>
          <a:stretch/>
        </p:blipFill>
        <p:spPr>
          <a:xfrm>
            <a:off x="18669000" y="5867400"/>
            <a:ext cx="7728680" cy="29705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Picture 28" descr="authorize-producer-consumer copy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3109"/>
          <a:stretch/>
        </p:blipFill>
        <p:spPr>
          <a:xfrm>
            <a:off x="18712275" y="9190048"/>
            <a:ext cx="7685405" cy="56689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4186794" y="13106400"/>
            <a:ext cx="455840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3) Namespace</a:t>
            </a:r>
          </a:p>
          <a:p>
            <a:endParaRPr lang="en-US" sz="700" i="1" dirty="0"/>
          </a:p>
          <a:p>
            <a:r>
              <a:rPr lang="en-US" sz="2300" dirty="0" smtClean="0"/>
              <a:t>This </a:t>
            </a:r>
            <a:r>
              <a:rPr lang="en-US" sz="2300" dirty="0" smtClean="0"/>
              <a:t>figure </a:t>
            </a:r>
            <a:r>
              <a:rPr lang="en-US" sz="2300" dirty="0" smtClean="0"/>
              <a:t>shows the namespace after </a:t>
            </a:r>
            <a:r>
              <a:rPr lang="en-US" sz="2300" dirty="0"/>
              <a:t>the bootstrap is </a:t>
            </a:r>
            <a:r>
              <a:rPr lang="en-US" sz="2300" dirty="0" smtClean="0"/>
              <a:t>done, including what </a:t>
            </a:r>
            <a:r>
              <a:rPr lang="en-US" sz="2300" dirty="0"/>
              <a:t>interest(I) and data(D) names </a:t>
            </a:r>
            <a:r>
              <a:rPr lang="en-US" sz="2300" dirty="0" smtClean="0"/>
              <a:t>the Flow </a:t>
            </a:r>
            <a:r>
              <a:rPr lang="en-US" sz="2300" dirty="0"/>
              <a:t>application uses by default. </a:t>
            </a:r>
            <a:endParaRPr lang="en-US" sz="2300" dirty="0" smtClean="0"/>
          </a:p>
          <a:p>
            <a:endParaRPr lang="en-US" sz="2300" dirty="0"/>
          </a:p>
          <a:p>
            <a:r>
              <a:rPr lang="en-US" sz="2300" dirty="0" smtClean="0"/>
              <a:t>Arrows </a:t>
            </a:r>
            <a:r>
              <a:rPr lang="en-US" sz="2300" dirty="0"/>
              <a:t>denote the </a:t>
            </a:r>
            <a:endParaRPr lang="en-US" sz="2300" dirty="0" smtClean="0"/>
          </a:p>
          <a:p>
            <a:r>
              <a:rPr lang="en-US" sz="2300" dirty="0" smtClean="0"/>
              <a:t>direction </a:t>
            </a:r>
            <a:r>
              <a:rPr lang="en-US" sz="2300" dirty="0"/>
              <a:t>of an interest. </a:t>
            </a:r>
            <a:endParaRPr lang="en-US" sz="2300" dirty="0" smtClean="0"/>
          </a:p>
          <a:p>
            <a:endParaRPr lang="en-US" sz="2300" dirty="0"/>
          </a:p>
          <a:p>
            <a:r>
              <a:rPr lang="en-US" sz="2300" dirty="0" smtClean="0"/>
              <a:t>Each </a:t>
            </a:r>
            <a:r>
              <a:rPr lang="en-US" sz="2300" dirty="0"/>
              <a:t>component has a 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name </a:t>
            </a:r>
            <a:r>
              <a:rPr lang="en-US" sz="2300" dirty="0"/>
              <a:t>in the </a:t>
            </a:r>
            <a:r>
              <a:rPr lang="en-US" sz="2300" dirty="0" smtClean="0"/>
              <a:t>device</a:t>
            </a:r>
            <a:br>
              <a:rPr lang="en-US" sz="2300" dirty="0" smtClean="0"/>
            </a:br>
            <a:r>
              <a:rPr lang="en-US" sz="2300" dirty="0" smtClean="0"/>
              <a:t>namespace</a:t>
            </a:r>
            <a:r>
              <a:rPr lang="en-US" sz="2300" dirty="0"/>
              <a:t>, as well as 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application </a:t>
            </a:r>
            <a:r>
              <a:rPr lang="en-US" sz="2300" dirty="0"/>
              <a:t>prefixes if </a:t>
            </a:r>
            <a:r>
              <a:rPr lang="en-US" sz="2300" dirty="0" smtClean="0"/>
              <a:t/>
            </a:r>
            <a:br>
              <a:rPr lang="en-US" sz="2300" dirty="0" smtClean="0"/>
            </a:br>
            <a:r>
              <a:rPr lang="en-US" sz="2300" dirty="0" smtClean="0"/>
              <a:t>they </a:t>
            </a:r>
            <a:r>
              <a:rPr lang="en-US" sz="2300" dirty="0"/>
              <a:t>serve as </a:t>
            </a:r>
            <a:r>
              <a:rPr lang="en-US" sz="2300" dirty="0" smtClean="0"/>
              <a:t>producers</a:t>
            </a:r>
            <a:br>
              <a:rPr lang="en-US" sz="2300" dirty="0" smtClean="0"/>
            </a:br>
            <a:r>
              <a:rPr lang="en-US" sz="2300" dirty="0" smtClean="0"/>
              <a:t> </a:t>
            </a:r>
            <a:r>
              <a:rPr lang="en-US" sz="2300" dirty="0"/>
              <a:t>in the Flow application</a:t>
            </a:r>
            <a:r>
              <a:rPr lang="en-US" sz="2300" dirty="0" smtClean="0"/>
              <a:t>.</a:t>
            </a:r>
            <a:endParaRPr lang="en-US" sz="2300" dirty="0"/>
          </a:p>
        </p:txBody>
      </p:sp>
      <p:sp>
        <p:nvSpPr>
          <p:cNvPr id="64" name="TextBox 63"/>
          <p:cNvSpPr txBox="1"/>
          <p:nvPr/>
        </p:nvSpPr>
        <p:spPr>
          <a:xfrm>
            <a:off x="14203326" y="8832771"/>
            <a:ext cx="431282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2) </a:t>
            </a:r>
            <a:r>
              <a:rPr lang="en-US" sz="2800" b="1" dirty="0" smtClean="0"/>
              <a:t>Trust Relationship</a:t>
            </a:r>
            <a:endParaRPr lang="en-US" sz="2800" i="1" dirty="0"/>
          </a:p>
          <a:p>
            <a:endParaRPr lang="en-US" sz="700" dirty="0" smtClean="0"/>
          </a:p>
          <a:p>
            <a:r>
              <a:rPr lang="en-US" sz="2300" dirty="0" smtClean="0"/>
              <a:t>Messages </a:t>
            </a:r>
            <a:r>
              <a:rPr lang="en-US" sz="2300" dirty="0"/>
              <a:t>exchanged in the second step of </a:t>
            </a:r>
            <a:r>
              <a:rPr lang="en-US" sz="2300" dirty="0" smtClean="0"/>
              <a:t>bootstrapping: </a:t>
            </a:r>
            <a:r>
              <a:rPr lang="en-US" sz="2300" dirty="0"/>
              <a:t>requesting producing authorization as a producer, or requesting application trust schema as a consumer. The resulting trust relationship </a:t>
            </a:r>
            <a:r>
              <a:rPr lang="en-US" sz="2300" dirty="0" smtClean="0"/>
              <a:t>follows the "</a:t>
            </a:r>
            <a:r>
              <a:rPr lang="en-US" sz="2300" dirty="0"/>
              <a:t>trust relationship example" </a:t>
            </a:r>
            <a:r>
              <a:rPr lang="en-US" sz="2300" dirty="0" smtClean="0"/>
              <a:t>section of the </a:t>
            </a:r>
            <a:r>
              <a:rPr lang="en-US" sz="2300" dirty="0" err="1" smtClean="0"/>
              <a:t>IoTDI</a:t>
            </a:r>
            <a:r>
              <a:rPr lang="en-US" sz="2300" dirty="0" smtClean="0"/>
              <a:t> 2016 paper.</a:t>
            </a:r>
            <a:endParaRPr lang="en-US" sz="23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14203326" y="5943600"/>
            <a:ext cx="4452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1) </a:t>
            </a:r>
            <a:r>
              <a:rPr lang="en-US" sz="2800" b="1" dirty="0" smtClean="0"/>
              <a:t>Application Bootstrap</a:t>
            </a:r>
          </a:p>
          <a:p>
            <a:endParaRPr lang="en-US" sz="700" dirty="0" smtClean="0"/>
          </a:p>
          <a:p>
            <a:r>
              <a:rPr lang="en-US" sz="2300" dirty="0" smtClean="0"/>
              <a:t>Messages </a:t>
            </a:r>
            <a:r>
              <a:rPr lang="en-US" sz="2300" dirty="0"/>
              <a:t>exchanged between controller and </a:t>
            </a:r>
            <a:r>
              <a:rPr lang="en-US" sz="2300" dirty="0" smtClean="0"/>
              <a:t>an added </a:t>
            </a:r>
            <a:r>
              <a:rPr lang="en-US" sz="2300" dirty="0"/>
              <a:t>device in </a:t>
            </a:r>
            <a:r>
              <a:rPr lang="en-US" sz="2300" dirty="0" smtClean="0"/>
              <a:t>the </a:t>
            </a:r>
            <a:r>
              <a:rPr lang="en-US" sz="2300" dirty="0"/>
              <a:t>first step of </a:t>
            </a:r>
            <a:r>
              <a:rPr lang="en-US" sz="2300" dirty="0" smtClean="0"/>
              <a:t>bootstrapping, </a:t>
            </a:r>
            <a:r>
              <a:rPr lang="en-US" sz="2300" dirty="0" smtClean="0"/>
              <a:t>adding the </a:t>
            </a:r>
            <a:r>
              <a:rPr lang="en-US" sz="2300" dirty="0"/>
              <a:t>device to the home network.</a:t>
            </a:r>
          </a:p>
          <a:p>
            <a:endParaRPr lang="en-US" sz="2300" i="1" dirty="0"/>
          </a:p>
        </p:txBody>
      </p:sp>
      <p:sp>
        <p:nvSpPr>
          <p:cNvPr id="43" name="Rectangle 42"/>
          <p:cNvSpPr/>
          <p:nvPr/>
        </p:nvSpPr>
        <p:spPr>
          <a:xfrm>
            <a:off x="1371600" y="5650650"/>
            <a:ext cx="1188428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/>
              <a:t>Flow</a:t>
            </a:r>
            <a:r>
              <a:rPr lang="en-US" sz="3000" dirty="0" smtClean="0"/>
              <a:t> is a prototype home </a:t>
            </a:r>
            <a:r>
              <a:rPr lang="en-US" sz="3000" dirty="0"/>
              <a:t>entertainment </a:t>
            </a:r>
            <a:r>
              <a:rPr lang="en-US" sz="3000" dirty="0" smtClean="0"/>
              <a:t>application using Named Data Networking.  It provides an exploratory experience </a:t>
            </a:r>
            <a:r>
              <a:rPr lang="en-US" sz="3000" dirty="0"/>
              <a:t>in which a player navigates and interacts with a virtual environment via person tracking (</a:t>
            </a:r>
            <a:r>
              <a:rPr lang="en-US" sz="3000" dirty="0" err="1"/>
              <a:t>OpenPTrack</a:t>
            </a:r>
            <a:r>
              <a:rPr lang="en-US" sz="3000" dirty="0"/>
              <a:t>), </a:t>
            </a:r>
            <a:r>
              <a:rPr lang="en-US" sz="3000" dirty="0" smtClean="0"/>
              <a:t>wearable devices (gyroscope), and their mobile phone.</a:t>
            </a:r>
          </a:p>
          <a:p>
            <a:endParaRPr lang="en-US" sz="3000" dirty="0"/>
          </a:p>
          <a:p>
            <a:r>
              <a:rPr lang="en-US" sz="3000" dirty="0"/>
              <a:t>To develop </a:t>
            </a:r>
            <a:r>
              <a:rPr lang="en-US" sz="3000" dirty="0" smtClean="0"/>
              <a:t>Flow, </a:t>
            </a:r>
            <a:r>
              <a:rPr lang="en-US" sz="3000" dirty="0"/>
              <a:t>we designed and implemented </a:t>
            </a:r>
            <a:r>
              <a:rPr lang="en-US" sz="3000" dirty="0" smtClean="0"/>
              <a:t>the Named </a:t>
            </a:r>
            <a:r>
              <a:rPr lang="en-US" sz="3000" dirty="0"/>
              <a:t>Data Networking of Things (NDN-</a:t>
            </a:r>
            <a:r>
              <a:rPr lang="en-US" sz="3000" dirty="0" err="1"/>
              <a:t>IoT</a:t>
            </a:r>
            <a:r>
              <a:rPr lang="en-US" sz="3000" dirty="0"/>
              <a:t>) framework, </a:t>
            </a:r>
            <a:r>
              <a:rPr lang="en-US" sz="3000" dirty="0" smtClean="0"/>
              <a:t>libraries in multiple languages </a:t>
            </a:r>
            <a:r>
              <a:rPr lang="en-US" sz="3000" dirty="0"/>
              <a:t>that </a:t>
            </a:r>
            <a:r>
              <a:rPr lang="en-US" sz="3000" dirty="0" smtClean="0"/>
              <a:t>implement naming</a:t>
            </a:r>
            <a:r>
              <a:rPr lang="en-US" sz="3000" dirty="0"/>
              <a:t>, trust and bootstrap, discovery, and application level </a:t>
            </a:r>
            <a:r>
              <a:rPr lang="en-US" sz="3000" dirty="0" smtClean="0"/>
              <a:t>publish/subscribed based on the NDN </a:t>
            </a:r>
            <a:r>
              <a:rPr lang="en-US" sz="3000" dirty="0"/>
              <a:t>team's </a:t>
            </a:r>
            <a:r>
              <a:rPr lang="en-US" sz="3000" dirty="0" err="1"/>
              <a:t>IoTDI</a:t>
            </a:r>
            <a:r>
              <a:rPr lang="en-US" sz="3000" dirty="0"/>
              <a:t> '16 </a:t>
            </a:r>
            <a:r>
              <a:rPr lang="en-US" sz="3000" dirty="0" smtClean="0"/>
              <a:t>paper, to explore </a:t>
            </a:r>
            <a:r>
              <a:rPr lang="en-US" sz="3000" dirty="0" err="1" smtClean="0"/>
              <a:t>IoT</a:t>
            </a:r>
            <a:r>
              <a:rPr lang="en-US" sz="3000" dirty="0" smtClean="0"/>
              <a:t>-based application </a:t>
            </a:r>
            <a:r>
              <a:rPr lang="en-US" sz="3000" dirty="0"/>
              <a:t>development in a home </a:t>
            </a:r>
            <a:r>
              <a:rPr lang="en-US" sz="3000" dirty="0" smtClean="0"/>
              <a:t>environment.</a:t>
            </a:r>
          </a:p>
          <a:p>
            <a:endParaRPr lang="en-US" sz="3000" dirty="0"/>
          </a:p>
          <a:p>
            <a:r>
              <a:rPr lang="en-US" sz="3000" dirty="0"/>
              <a:t>This poster gives an overview of NDN-</a:t>
            </a:r>
            <a:r>
              <a:rPr lang="en-US" sz="3000" dirty="0" err="1"/>
              <a:t>IoT</a:t>
            </a:r>
            <a:r>
              <a:rPr lang="en-US" sz="3000" dirty="0"/>
              <a:t> framework </a:t>
            </a:r>
            <a:r>
              <a:rPr lang="en-US" sz="3000" dirty="0" smtClean="0"/>
              <a:t>functionality, </a:t>
            </a:r>
            <a:r>
              <a:rPr lang="en-US" sz="3000" dirty="0"/>
              <a:t>namespace and trust relationship in the Flow application, as well as message flows in the </a:t>
            </a:r>
            <a:r>
              <a:rPr lang="en-US" sz="3000" dirty="0" smtClean="0"/>
              <a:t>installation.  </a:t>
            </a:r>
            <a:endParaRPr lang="en-US" sz="3000" dirty="0"/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371600" y="4953000"/>
            <a:ext cx="121158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ABSTRACT</a:t>
            </a:r>
            <a:endParaRPr lang="en-US" sz="36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3944600" y="4953000"/>
            <a:ext cx="126492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NAMING AND MESSAGE EXCHANGE</a:t>
            </a:r>
            <a:endParaRPr lang="en-US" sz="36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2661050"/>
            <a:ext cx="12725400" cy="76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71600" y="13609558"/>
            <a:ext cx="12033776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The NDN-</a:t>
            </a:r>
            <a:r>
              <a:rPr lang="en-US" sz="2800" dirty="0" err="1" smtClean="0"/>
              <a:t>IoT</a:t>
            </a:r>
            <a:r>
              <a:rPr lang="en-US" sz="2800" dirty="0" smtClean="0"/>
              <a:t> </a:t>
            </a:r>
            <a:r>
              <a:rPr lang="en-US" sz="2800" dirty="0"/>
              <a:t>framework </a:t>
            </a:r>
            <a:r>
              <a:rPr lang="en-US" sz="2800" dirty="0" smtClean="0"/>
              <a:t>built on </a:t>
            </a:r>
            <a:r>
              <a:rPr lang="en-US" sz="2800" dirty="0"/>
              <a:t>top of NDN Common Client Libraries, and implements the following </a:t>
            </a:r>
            <a:r>
              <a:rPr lang="en-US" sz="2800" dirty="0" smtClean="0"/>
              <a:t>functionality in </a:t>
            </a:r>
            <a:r>
              <a:rPr lang="en-US" sz="2800" dirty="0"/>
              <a:t>JavaScript, Python, C# and </a:t>
            </a:r>
            <a:r>
              <a:rPr lang="en-US" sz="2800" dirty="0" smtClean="0"/>
              <a:t>C++: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Naming</a:t>
            </a:r>
            <a:r>
              <a:rPr lang="en-US" sz="2800" dirty="0" smtClean="0"/>
              <a:t> (section VI.A of Shang, et al., 2016): the framework uses three levels of names, manufacture-level, device-level, and application-level, which differentiates the naming of devices, things and their data in a home environment.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Trust </a:t>
            </a:r>
            <a:r>
              <a:rPr lang="en-US" sz="2800" b="1" dirty="0"/>
              <a:t>and bootstrap </a:t>
            </a:r>
            <a:r>
              <a:rPr lang="en-US" sz="2800" dirty="0" smtClean="0"/>
              <a:t>(VI.B </a:t>
            </a:r>
            <a:r>
              <a:rPr lang="en-US" sz="2800" dirty="0"/>
              <a:t>and </a:t>
            </a:r>
            <a:r>
              <a:rPr lang="en-US" sz="2800" dirty="0" smtClean="0"/>
              <a:t>VI.C): </a:t>
            </a:r>
            <a:r>
              <a:rPr lang="en-US" sz="2800" dirty="0"/>
              <a:t>the framework provides </a:t>
            </a:r>
            <a:r>
              <a:rPr lang="en-US" sz="2800" dirty="0" smtClean="0"/>
              <a:t>functionality for </a:t>
            </a:r>
            <a:r>
              <a:rPr lang="en-US" sz="2800" dirty="0"/>
              <a:t>setting up an initial </a:t>
            </a:r>
            <a:r>
              <a:rPr lang="en-US" sz="2800" dirty="0" err="1"/>
              <a:t>keyChain</a:t>
            </a:r>
            <a:r>
              <a:rPr lang="en-US" sz="2800" dirty="0"/>
              <a:t> and identity, and a setting up as a producer </a:t>
            </a:r>
            <a:r>
              <a:rPr lang="en-US" sz="2800" dirty="0" smtClean="0"/>
              <a:t>and/or consumer.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Discovery</a:t>
            </a:r>
            <a:r>
              <a:rPr lang="en-US" sz="2800" dirty="0" smtClean="0"/>
              <a:t> (VI.B): </a:t>
            </a:r>
            <a:r>
              <a:rPr lang="en-US" sz="2800" dirty="0"/>
              <a:t>the framework implements a sync based name discovery mechanism similar </a:t>
            </a:r>
            <a:r>
              <a:rPr lang="en-US" sz="2800" dirty="0" smtClean="0"/>
              <a:t>to </a:t>
            </a:r>
            <a:r>
              <a:rPr lang="en-US" sz="2800" dirty="0" err="1" smtClean="0"/>
              <a:t>ChronoSync</a:t>
            </a:r>
            <a:r>
              <a:rPr lang="en-US" sz="2800" dirty="0"/>
              <a:t> </a:t>
            </a:r>
            <a:r>
              <a:rPr lang="en-US" sz="2800" dirty="0" smtClean="0"/>
              <a:t>(Zhu &amp; </a:t>
            </a:r>
            <a:r>
              <a:rPr lang="en-US" sz="2800" dirty="0" err="1" smtClean="0"/>
              <a:t>Afanasyev</a:t>
            </a:r>
            <a:r>
              <a:rPr lang="en-US" sz="2800" dirty="0" smtClean="0"/>
              <a:t>, 2013)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Application</a:t>
            </a:r>
            <a:r>
              <a:rPr lang="en-US" sz="2800" b="1" dirty="0"/>
              <a:t>-level pub/sub </a:t>
            </a:r>
            <a:r>
              <a:rPr lang="en-US" sz="2800" dirty="0" smtClean="0"/>
              <a:t>(VI.F</a:t>
            </a:r>
            <a:r>
              <a:rPr lang="en-US" sz="2800" dirty="0" smtClean="0"/>
              <a:t>): </a:t>
            </a:r>
            <a:r>
              <a:rPr lang="en-US" sz="2800" dirty="0" smtClean="0"/>
              <a:t>the </a:t>
            </a:r>
            <a:r>
              <a:rPr lang="en-US" sz="2800" dirty="0"/>
              <a:t>framework provides consumer abstractions for a timestamp-based namespace, as well as a sequence-number-based namespace.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990600" y="12661050"/>
            <a:ext cx="12649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NAMED DATA NETWORKING OF THINGS: CODE FRAMEWORK</a:t>
            </a:r>
            <a:endParaRPr lang="en-US" sz="30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6" descr="flow-components-ndn-names-diagra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21443162"/>
            <a:ext cx="14820900" cy="9417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Title 1"/>
          <p:cNvSpPr txBox="1">
            <a:spLocks/>
          </p:cNvSpPr>
          <p:nvPr/>
        </p:nvSpPr>
        <p:spPr bwMode="auto">
          <a:xfrm>
            <a:off x="1179644" y="20580292"/>
            <a:ext cx="12268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FLOW APPLICATION</a:t>
            </a:r>
            <a:endParaRPr lang="en-US" sz="36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8" name="Picture 7" descr="flow-components-ndn-names-zs-UPD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84000"/>
            <a:ext cx="10039350" cy="6477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75171"/>
            <a:ext cx="14020800" cy="23775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31318200"/>
            <a:ext cx="256032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900" dirty="0"/>
              <a:t>Shang, W., </a:t>
            </a:r>
            <a:r>
              <a:rPr lang="en-US" sz="1900" dirty="0" smtClean="0"/>
              <a:t>A. </a:t>
            </a:r>
            <a:r>
              <a:rPr lang="en-US" sz="1900" dirty="0" err="1" smtClean="0"/>
              <a:t>Bannis</a:t>
            </a:r>
            <a:r>
              <a:rPr lang="en-US" sz="1900" dirty="0" smtClean="0"/>
              <a:t>, T. Liang, Z. Wang, Y. Yu, A. </a:t>
            </a:r>
            <a:r>
              <a:rPr lang="en-US" sz="1900" dirty="0" err="1" smtClean="0"/>
              <a:t>Afanasyev</a:t>
            </a:r>
            <a:r>
              <a:rPr lang="en-US" sz="1900" dirty="0" smtClean="0"/>
              <a:t>, J. Thompson, J. Burke, B. Zhang, L. Zhang. </a:t>
            </a:r>
            <a:r>
              <a:rPr lang="en-US" sz="1900" dirty="0"/>
              <a:t>(2016, April). </a:t>
            </a:r>
            <a:r>
              <a:rPr lang="en-US" sz="1900" b="1" dirty="0"/>
              <a:t>Named </a:t>
            </a:r>
            <a:r>
              <a:rPr lang="en-US" sz="1900" b="1" dirty="0" smtClean="0"/>
              <a:t>Data Networking </a:t>
            </a:r>
            <a:r>
              <a:rPr lang="en-US" sz="1900" b="1" dirty="0"/>
              <a:t>of </a:t>
            </a:r>
            <a:r>
              <a:rPr lang="en-US" sz="1900" b="1" dirty="0" smtClean="0"/>
              <a:t>Things</a:t>
            </a:r>
            <a:r>
              <a:rPr lang="en-US" sz="1900" dirty="0"/>
              <a:t>. </a:t>
            </a:r>
            <a:r>
              <a:rPr lang="en-US" sz="1900" i="1" dirty="0"/>
              <a:t>IEEE </a:t>
            </a:r>
            <a:r>
              <a:rPr lang="en-US" sz="1900" i="1" dirty="0" smtClean="0"/>
              <a:t>First International </a:t>
            </a:r>
            <a:r>
              <a:rPr lang="en-US" sz="1900" i="1" dirty="0"/>
              <a:t>Conference on Internet-of-Things Design and Implementation (</a:t>
            </a:r>
            <a:r>
              <a:rPr lang="en-US" sz="1900" i="1" dirty="0" err="1"/>
              <a:t>IoTDI</a:t>
            </a:r>
            <a:r>
              <a:rPr lang="en-US" sz="1900" i="1" dirty="0"/>
              <a:t>), </a:t>
            </a:r>
            <a:r>
              <a:rPr lang="en-US" sz="1900" i="1" dirty="0" smtClean="0"/>
              <a:t>April 2016. </a:t>
            </a:r>
            <a:endParaRPr lang="en-US" sz="1900" dirty="0"/>
          </a:p>
          <a:p>
            <a:pPr>
              <a:spcAft>
                <a:spcPts val="600"/>
              </a:spcAft>
            </a:pPr>
            <a:r>
              <a:rPr lang="en-US" sz="1900" dirty="0" smtClean="0"/>
              <a:t>Shang, W., Z. Wang, A. </a:t>
            </a:r>
            <a:r>
              <a:rPr lang="en-US" sz="1900" dirty="0" err="1" smtClean="0"/>
              <a:t>Afanasyev</a:t>
            </a:r>
            <a:r>
              <a:rPr lang="en-US" sz="1900" dirty="0" smtClean="0"/>
              <a:t>, J. Burke, L. Zhang. </a:t>
            </a:r>
            <a:r>
              <a:rPr lang="en-US" sz="1900" b="1" dirty="0" smtClean="0"/>
              <a:t>A </a:t>
            </a:r>
            <a:r>
              <a:rPr lang="en-US" sz="1900" b="1" dirty="0"/>
              <a:t>Cloud-independent Home Entertainment Design over Named Data Networking of </a:t>
            </a:r>
            <a:r>
              <a:rPr lang="en-US" sz="1900" b="1" dirty="0" smtClean="0"/>
              <a:t>Things</a:t>
            </a:r>
            <a:r>
              <a:rPr lang="en-US" sz="1900" dirty="0" smtClean="0"/>
              <a:t>. </a:t>
            </a:r>
            <a:r>
              <a:rPr lang="en-US" sz="1900" i="1" dirty="0" smtClean="0"/>
              <a:t>ACM/IEEE </a:t>
            </a:r>
            <a:r>
              <a:rPr lang="en-US" sz="1900" i="1" dirty="0"/>
              <a:t>Second International Conference on </a:t>
            </a:r>
            <a:r>
              <a:rPr lang="en-US" sz="1900" i="1" dirty="0" smtClean="0"/>
              <a:t>Internet-of-Things </a:t>
            </a:r>
            <a:r>
              <a:rPr lang="en-US" sz="1900" i="1" dirty="0"/>
              <a:t>Design and Implementation (</a:t>
            </a:r>
            <a:r>
              <a:rPr lang="en-US" sz="1900" i="1" dirty="0" err="1"/>
              <a:t>IoTDI</a:t>
            </a:r>
            <a:r>
              <a:rPr lang="en-US" sz="1900" i="1" dirty="0" smtClean="0"/>
              <a:t>), April 2017.</a:t>
            </a:r>
            <a:endParaRPr lang="en-US" sz="19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25831800" y="60198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831800" y="93726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831800" y="15480037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71600" y="21461611"/>
            <a:ext cx="1005840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900" dirty="0" smtClean="0"/>
              <a:t>The Flow application uses an industry-standard game engine, Unity, to implement a flying experience controlled by multiple specialized wearable devices (future game controllers), computer vision using commodity hardware (Kinect v2, etc.) and users’ mobile phones.  It is based on a multi-person cultural experience prototype being </a:t>
            </a:r>
            <a:r>
              <a:rPr lang="en-US" sz="2900" dirty="0" smtClean="0"/>
              <a:t>developed </a:t>
            </a:r>
            <a:r>
              <a:rPr lang="en-US" sz="2900" dirty="0" smtClean="0"/>
              <a:t>for California State Parks in 2017.</a:t>
            </a:r>
            <a:endParaRPr lang="en-US" sz="2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191" y="26289000"/>
            <a:ext cx="6009009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605</Words>
  <Application>Microsoft Macintosh PowerPoint</Application>
  <PresentationFormat>Custom</PresentationFormat>
  <Paragraphs>37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 Rounded MT Bold</vt:lpstr>
      <vt:lpstr>Calibri</vt:lpstr>
      <vt:lpstr>Gulim</vt:lpstr>
      <vt:lpstr>ＭＳ Ｐゴシック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carmenc</dc:creator>
  <cp:lastModifiedBy>Zoe Sandoval</cp:lastModifiedBy>
  <cp:revision>179</cp:revision>
  <cp:lastPrinted>2017-01-29T21:14:42Z</cp:lastPrinted>
  <dcterms:created xsi:type="dcterms:W3CDTF">2012-10-30T16:24:27Z</dcterms:created>
  <dcterms:modified xsi:type="dcterms:W3CDTF">2017-01-29T21:15:14Z</dcterms:modified>
</cp:coreProperties>
</file>